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2" r:id="rId2"/>
    <p:sldId id="268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A9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2652" autoAdjust="0"/>
  </p:normalViewPr>
  <p:slideViewPr>
    <p:cSldViewPr>
      <p:cViewPr>
        <p:scale>
          <a:sx n="71" d="100"/>
          <a:sy n="71" d="100"/>
        </p:scale>
        <p:origin x="-133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143DF-18F5-4BA8-A578-4C0FB7DEEFC1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F9D80-3D74-4ACB-83AE-E38F5D6BC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F9D80-3D74-4ACB-83AE-E38F5D6BC50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F9D80-3D74-4ACB-83AE-E38F5D6BC50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EDE9B-703B-42E4-96BB-AAE9B0CC66A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F985-5077-4F79-8AE1-07996A714D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EDE9B-703B-42E4-96BB-AAE9B0CC66A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F985-5077-4F79-8AE1-07996A714D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EDE9B-703B-42E4-96BB-AAE9B0CC66A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F985-5077-4F79-8AE1-07996A714D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EDE9B-703B-42E4-96BB-AAE9B0CC66A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F985-5077-4F79-8AE1-07996A714D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EDE9B-703B-42E4-96BB-AAE9B0CC66A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F985-5077-4F79-8AE1-07996A714D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EDE9B-703B-42E4-96BB-AAE9B0CC66A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F985-5077-4F79-8AE1-07996A714D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EDE9B-703B-42E4-96BB-AAE9B0CC66A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F985-5077-4F79-8AE1-07996A714D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EDE9B-703B-42E4-96BB-AAE9B0CC66A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F985-5077-4F79-8AE1-07996A714D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EDE9B-703B-42E4-96BB-AAE9B0CC66A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F985-5077-4F79-8AE1-07996A714D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EDE9B-703B-42E4-96BB-AAE9B0CC66A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F985-5077-4F79-8AE1-07996A714D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EDE9B-703B-42E4-96BB-AAE9B0CC66A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F985-5077-4F79-8AE1-07996A714D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EDE9B-703B-42E4-96BB-AAE9B0CC66A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2F985-5077-4F79-8AE1-07996A714D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дк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844824"/>
            <a:ext cx="5832648" cy="42124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Круглая лента лицом вверх 2"/>
          <p:cNvSpPr/>
          <p:nvPr/>
        </p:nvSpPr>
        <p:spPr>
          <a:xfrm>
            <a:off x="611560" y="548680"/>
            <a:ext cx="7992888" cy="1551040"/>
          </a:xfrm>
          <a:prstGeom prst="ellipseRibbon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19877" y="692696"/>
            <a:ext cx="45042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Информационный  паспорт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Экологической тропы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19877" y="6165304"/>
            <a:ext cx="450424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Д/с  «КОЛОСОК»  п. Пограничный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692696"/>
            <a:ext cx="36004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РОМАШК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189833">
            <a:off x="2824045" y="1744064"/>
            <a:ext cx="3705173" cy="43388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дизайн 0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1" y="458670"/>
            <a:ext cx="2736304" cy="2052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дизайн 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915054"/>
            <a:ext cx="2880320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39552" y="620688"/>
            <a:ext cx="799288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Цветники		</a:t>
            </a:r>
          </a:p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стоят в поле сестрички :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Желтый глазок ,белые реснички   / ромашка /</a:t>
            </a:r>
          </a:p>
          <a:p>
            <a:pPr algn="ctr"/>
            <a:endParaRPr lang="ru-RU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				На травинке солнце вьется ,</a:t>
            </a:r>
          </a:p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				С ветерком на небо рвется 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				Но совсем не горячи</a:t>
            </a:r>
          </a:p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				Солнца белые лучи.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3" y="2348880"/>
            <a:ext cx="3312368" cy="35702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Незабудки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их видимо -  невидимо,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сосчитаешь их !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кто их только выдумал –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Весёлых, голубых ?</a:t>
            </a:r>
          </a:p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Должно быть оторвали 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 неба лоскуток, </a:t>
            </a:r>
          </a:p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Чуть –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чуть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поколдовали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сделали цветок.</a:t>
            </a:r>
          </a:p>
          <a:p>
            <a:pPr algn="ctr"/>
            <a:endParaRPr lang="ru-RU" sz="1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Эх,  звоночки , </a:t>
            </a:r>
          </a:p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Синий цвет , 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язычком ,а звону нет  /колокольчик/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.jpe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 rot="10800000">
            <a:off x="3923928" y="1772816"/>
            <a:ext cx="4608512" cy="4464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л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827584" y="516130"/>
            <a:ext cx="3384376" cy="3344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491880" y="548680"/>
            <a:ext cx="5256583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Отцовское поле .</a:t>
            </a:r>
          </a:p>
          <a:p>
            <a:pPr algn="ctr"/>
            <a:r>
              <a:rPr lang="ru-RU" sz="1600" b="1" cap="none" spc="0" dirty="0" smtClean="0">
                <a:ln w="11430"/>
                <a:solidFill>
                  <a:srgbClr val="E60A97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Загадаю загадку ,закину за грядку,</a:t>
            </a:r>
          </a:p>
          <a:p>
            <a:pPr algn="ctr"/>
            <a:r>
              <a:rPr lang="ru-RU" sz="1600" b="1" dirty="0" smtClean="0">
                <a:ln w="11430"/>
                <a:solidFill>
                  <a:srgbClr val="E60A97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 год пойдёт ,калачом взойдет  /озимь /</a:t>
            </a:r>
          </a:p>
          <a:p>
            <a:pPr algn="ctr"/>
            <a:endParaRPr lang="ru-RU" sz="16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ln w="11430"/>
                <a:solidFill>
                  <a:srgbClr val="E60A97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Один льёт, другой – пьёт ,</a:t>
            </a:r>
          </a:p>
          <a:p>
            <a:pPr algn="ctr"/>
            <a:r>
              <a:rPr lang="ru-RU" sz="1600" b="1" cap="none" spc="0" dirty="0" smtClean="0">
                <a:ln w="11430"/>
                <a:solidFill>
                  <a:srgbClr val="E60A97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Третий зеленеет и растет /дождь, земля, хлеба/</a:t>
            </a:r>
          </a:p>
          <a:p>
            <a:pPr algn="ctr"/>
            <a:endParaRPr lang="ru-RU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1600" b="1" cap="none" spc="0" dirty="0" smtClean="0">
                <a:ln w="11430"/>
                <a:solidFill>
                  <a:srgbClr val="E60A97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Вырос в поле колоском</a:t>
            </a:r>
          </a:p>
          <a:p>
            <a:pPr algn="ctr"/>
            <a:r>
              <a:rPr lang="ru-RU" sz="1600" b="1" dirty="0" smtClean="0">
                <a:ln w="11430"/>
                <a:solidFill>
                  <a:srgbClr val="E60A97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столе лежит куском / хлеб /</a:t>
            </a:r>
            <a:endParaRPr lang="ru-RU" sz="1600" b="1" cap="none" spc="0" dirty="0">
              <a:ln w="11430"/>
              <a:solidFill>
                <a:srgbClr val="E60A97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967335"/>
            <a:ext cx="4824535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Г. </a:t>
            </a:r>
            <a:r>
              <a:rPr lang="ru-RU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Граубин</a:t>
            </a:r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Перед этой пашнею , шапку скинь сынок:</a:t>
            </a:r>
          </a:p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Видишь, пробивается хлебный стебелёк </a:t>
            </a: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Сколько в это зернышко вложено труда ,</a:t>
            </a:r>
          </a:p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Знает только солнышко, ветер да вода </a:t>
            </a: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Перед ним на цыпочках тракторист шагал,</a:t>
            </a:r>
          </a:p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Сеялки и бороны в трактор запрягал .</a:t>
            </a: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Перед ним ,малюсеньким, крошечным зерном,</a:t>
            </a:r>
          </a:p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Долго думу трудную думал агроном </a:t>
            </a: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Наклоняя голову слушал не дыша,</a:t>
            </a:r>
          </a:p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Теплится ли в зёрнышке хлебная душа.</a:t>
            </a: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Зёрнышко проклюнулось ,зернышко растет !</a:t>
            </a:r>
          </a:p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Значит булки белые будет есть народ . </a:t>
            </a:r>
          </a:p>
          <a:p>
            <a:pPr algn="ctr"/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40152" y="6237312"/>
            <a:ext cx="302433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Детский  сад  2 </a:t>
            </a:r>
            <a:r>
              <a:rPr lang="ru-RU" dirty="0" err="1" smtClean="0"/>
              <a:t>эт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707904" y="6165304"/>
            <a:ext cx="5436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563888" y="6165304"/>
            <a:ext cx="288032" cy="69269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563888" y="5517232"/>
            <a:ext cx="5580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563888" y="2348880"/>
            <a:ext cx="0" cy="3168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699792" y="2420888"/>
            <a:ext cx="0" cy="4437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2411760" y="836712"/>
            <a:ext cx="2088232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беседка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076056" y="980728"/>
            <a:ext cx="360040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извлечение 29"/>
          <p:cNvSpPr/>
          <p:nvPr/>
        </p:nvSpPr>
        <p:spPr>
          <a:xfrm>
            <a:off x="5004048" y="764704"/>
            <a:ext cx="504056" cy="216024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172400" y="980728"/>
            <a:ext cx="360040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извлечение 31"/>
          <p:cNvSpPr/>
          <p:nvPr/>
        </p:nvSpPr>
        <p:spPr>
          <a:xfrm>
            <a:off x="8100392" y="764704"/>
            <a:ext cx="504056" cy="216024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6660232" y="1556792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660232" y="2636912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660232" y="1556792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8892480" y="1556792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олнце 41"/>
          <p:cNvSpPr/>
          <p:nvPr/>
        </p:nvSpPr>
        <p:spPr>
          <a:xfrm>
            <a:off x="7020272" y="4509120"/>
            <a:ext cx="1080120" cy="1008112"/>
          </a:xfrm>
          <a:prstGeom prst="su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6228184" y="5085184"/>
            <a:ext cx="288032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580112" y="5085184"/>
            <a:ext cx="288032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932040" y="5085184"/>
            <a:ext cx="288032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Выноска с четырьмя стрелками 45"/>
          <p:cNvSpPr/>
          <p:nvPr/>
        </p:nvSpPr>
        <p:spPr>
          <a:xfrm>
            <a:off x="3851920" y="5157192"/>
            <a:ext cx="360040" cy="360040"/>
          </a:xfrm>
          <a:prstGeom prst="quadArrowCallout">
            <a:avLst>
              <a:gd name="adj1" fmla="val 18515"/>
              <a:gd name="adj2" fmla="val 7310"/>
              <a:gd name="adj3" fmla="val 18515"/>
              <a:gd name="adj4" fmla="val 481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блако 46"/>
          <p:cNvSpPr/>
          <p:nvPr/>
        </p:nvSpPr>
        <p:spPr>
          <a:xfrm>
            <a:off x="4932040" y="1772816"/>
            <a:ext cx="1080120" cy="864096"/>
          </a:xfrm>
          <a:prstGeom prst="clou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оловина рамки 47"/>
          <p:cNvSpPr/>
          <p:nvPr/>
        </p:nvSpPr>
        <p:spPr>
          <a:xfrm rot="10800000">
            <a:off x="5868144" y="1412776"/>
            <a:ext cx="576064" cy="1368152"/>
          </a:xfrm>
          <a:prstGeom prst="halfFram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932040" y="3284984"/>
            <a:ext cx="1008112" cy="64807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Цилиндр 49"/>
          <p:cNvSpPr/>
          <p:nvPr/>
        </p:nvSpPr>
        <p:spPr>
          <a:xfrm>
            <a:off x="3275856" y="1772816"/>
            <a:ext cx="216024" cy="43204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563888" y="2348880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1835696" y="2348880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Равно 55"/>
          <p:cNvSpPr/>
          <p:nvPr/>
        </p:nvSpPr>
        <p:spPr>
          <a:xfrm rot="16200000">
            <a:off x="3275856" y="2708920"/>
            <a:ext cx="432048" cy="432048"/>
          </a:xfrm>
          <a:prstGeom prst="mathEqual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Равно 57"/>
          <p:cNvSpPr/>
          <p:nvPr/>
        </p:nvSpPr>
        <p:spPr>
          <a:xfrm rot="16200000">
            <a:off x="2951820" y="2672916"/>
            <a:ext cx="432048" cy="504056"/>
          </a:xfrm>
          <a:prstGeom prst="mathEqua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Равно 58"/>
          <p:cNvSpPr/>
          <p:nvPr/>
        </p:nvSpPr>
        <p:spPr>
          <a:xfrm rot="16200000">
            <a:off x="2627784" y="2708920"/>
            <a:ext cx="432048" cy="432048"/>
          </a:xfrm>
          <a:prstGeom prst="mathEqual">
            <a:avLst>
              <a:gd name="adj1" fmla="val 23520"/>
              <a:gd name="adj2" fmla="val 176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61" name="Прямая соединительная линия 60"/>
          <p:cNvCxnSpPr>
            <a:stCxn id="49" idx="0"/>
            <a:endCxn id="49" idx="2"/>
          </p:cNvCxnSpPr>
          <p:nvPr/>
        </p:nvCxnSpPr>
        <p:spPr>
          <a:xfrm>
            <a:off x="5436096" y="3284984"/>
            <a:ext cx="0" cy="64807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stCxn id="49" idx="1"/>
            <a:endCxn id="49" idx="3"/>
          </p:cNvCxnSpPr>
          <p:nvPr/>
        </p:nvCxnSpPr>
        <p:spPr>
          <a:xfrm>
            <a:off x="4932040" y="3609020"/>
            <a:ext cx="100811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0" y="5301208"/>
            <a:ext cx="1403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1403648" y="5373216"/>
            <a:ext cx="0" cy="1484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Выноска с четырьмя стрелками 69"/>
          <p:cNvSpPr/>
          <p:nvPr/>
        </p:nvSpPr>
        <p:spPr>
          <a:xfrm>
            <a:off x="611560" y="5013176"/>
            <a:ext cx="360040" cy="360040"/>
          </a:xfrm>
          <a:prstGeom prst="quadArrowCallout">
            <a:avLst>
              <a:gd name="adj1" fmla="val 18515"/>
              <a:gd name="adj2" fmla="val 11045"/>
              <a:gd name="adj3" fmla="val 18515"/>
              <a:gd name="adj4" fmla="val 481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блако 70"/>
          <p:cNvSpPr/>
          <p:nvPr/>
        </p:nvSpPr>
        <p:spPr>
          <a:xfrm>
            <a:off x="1187624" y="4149080"/>
            <a:ext cx="936104" cy="86409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озеро</a:t>
            </a:r>
            <a:endParaRPr lang="ru-RU" dirty="0"/>
          </a:p>
        </p:txBody>
      </p:sp>
      <p:cxnSp>
        <p:nvCxnSpPr>
          <p:cNvPr id="73" name="Скругленная соединительная линия 72"/>
          <p:cNvCxnSpPr/>
          <p:nvPr/>
        </p:nvCxnSpPr>
        <p:spPr>
          <a:xfrm rot="16200000" flipV="1">
            <a:off x="-1026368" y="1935088"/>
            <a:ext cx="3456384" cy="1403648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Скругленная соединительная линия 74"/>
          <p:cNvCxnSpPr/>
          <p:nvPr/>
        </p:nvCxnSpPr>
        <p:spPr>
          <a:xfrm rot="16200000" flipV="1">
            <a:off x="-1098376" y="1719064"/>
            <a:ext cx="3744416" cy="1547664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1619672" y="3501008"/>
            <a:ext cx="360040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Блок-схема: извлечение 76"/>
          <p:cNvSpPr/>
          <p:nvPr/>
        </p:nvSpPr>
        <p:spPr>
          <a:xfrm>
            <a:off x="1547664" y="3212976"/>
            <a:ext cx="504056" cy="288032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 rot="2236559">
            <a:off x="2048736" y="3306561"/>
            <a:ext cx="346344" cy="1718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Блок-схема: узел 78"/>
          <p:cNvSpPr/>
          <p:nvPr/>
        </p:nvSpPr>
        <p:spPr>
          <a:xfrm>
            <a:off x="1763688" y="836712"/>
            <a:ext cx="288032" cy="288032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1043608" y="908720"/>
            <a:ext cx="504056" cy="3600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Равно 80"/>
          <p:cNvSpPr/>
          <p:nvPr/>
        </p:nvSpPr>
        <p:spPr>
          <a:xfrm rot="4675371">
            <a:off x="792534" y="2509722"/>
            <a:ext cx="373878" cy="459694"/>
          </a:xfrm>
          <a:prstGeom prst="mathEqual">
            <a:avLst>
              <a:gd name="adj1" fmla="val 23520"/>
              <a:gd name="adj2" fmla="val 157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>
            <a:off x="3707904" y="3140968"/>
            <a:ext cx="0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flipV="1">
            <a:off x="3707904" y="249289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3707904" y="2492896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1907704" y="2492896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2555776" y="249289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>
            <a:off x="2555776" y="3068960"/>
            <a:ext cx="0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Равно 116"/>
          <p:cNvSpPr/>
          <p:nvPr/>
        </p:nvSpPr>
        <p:spPr>
          <a:xfrm>
            <a:off x="0" y="6309320"/>
            <a:ext cx="1475656" cy="554360"/>
          </a:xfrm>
          <a:prstGeom prst="mathEqual">
            <a:avLst>
              <a:gd name="adj1" fmla="val 23520"/>
              <a:gd name="adj2" fmla="val 2034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огород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8" name="Равно 117"/>
          <p:cNvSpPr/>
          <p:nvPr/>
        </p:nvSpPr>
        <p:spPr>
          <a:xfrm>
            <a:off x="0" y="5805264"/>
            <a:ext cx="1525960" cy="576064"/>
          </a:xfrm>
          <a:prstGeom prst="mathEqua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9" name="Равно 118"/>
          <p:cNvSpPr/>
          <p:nvPr/>
        </p:nvSpPr>
        <p:spPr>
          <a:xfrm>
            <a:off x="0" y="5301208"/>
            <a:ext cx="1475656" cy="648072"/>
          </a:xfrm>
          <a:prstGeom prst="mathEqua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2" name="Блок-схема: узел 121"/>
          <p:cNvSpPr/>
          <p:nvPr/>
        </p:nvSpPr>
        <p:spPr>
          <a:xfrm>
            <a:off x="3851920" y="4725144"/>
            <a:ext cx="360040" cy="36004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Блок-схема: узел 122"/>
          <p:cNvSpPr/>
          <p:nvPr/>
        </p:nvSpPr>
        <p:spPr>
          <a:xfrm>
            <a:off x="3851920" y="4077072"/>
            <a:ext cx="360040" cy="36004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Блок-схема: узел 123"/>
          <p:cNvSpPr/>
          <p:nvPr/>
        </p:nvSpPr>
        <p:spPr>
          <a:xfrm>
            <a:off x="3851920" y="3356992"/>
            <a:ext cx="360040" cy="36004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Блок-схема: задержка 125"/>
          <p:cNvSpPr/>
          <p:nvPr/>
        </p:nvSpPr>
        <p:spPr>
          <a:xfrm rot="16200000">
            <a:off x="3275856" y="1556792"/>
            <a:ext cx="216024" cy="216024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8" name="Прямая соединительная линия 127"/>
          <p:cNvCxnSpPr/>
          <p:nvPr/>
        </p:nvCxnSpPr>
        <p:spPr>
          <a:xfrm>
            <a:off x="3635896" y="6858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Минус 128"/>
          <p:cNvSpPr/>
          <p:nvPr/>
        </p:nvSpPr>
        <p:spPr>
          <a:xfrm>
            <a:off x="6516216" y="5949280"/>
            <a:ext cx="1296144" cy="43204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Блок-схема: узел 130"/>
          <p:cNvSpPr/>
          <p:nvPr/>
        </p:nvSpPr>
        <p:spPr>
          <a:xfrm>
            <a:off x="395536" y="188640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TextBox 132"/>
          <p:cNvSpPr txBox="1"/>
          <p:nvPr/>
        </p:nvSpPr>
        <p:spPr>
          <a:xfrm>
            <a:off x="6804249" y="2132856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Спортивная  площадка</a:t>
            </a:r>
            <a:endParaRPr lang="ru-RU" sz="1400" dirty="0"/>
          </a:p>
        </p:txBody>
      </p:sp>
      <p:sp>
        <p:nvSpPr>
          <p:cNvPr id="135" name="Минус 134"/>
          <p:cNvSpPr/>
          <p:nvPr/>
        </p:nvSpPr>
        <p:spPr>
          <a:xfrm rot="208838">
            <a:off x="3059832" y="2852936"/>
            <a:ext cx="4320480" cy="144016"/>
          </a:xfrm>
          <a:prstGeom prst="mathMinus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Минус 135"/>
          <p:cNvSpPr/>
          <p:nvPr/>
        </p:nvSpPr>
        <p:spPr>
          <a:xfrm rot="16200000">
            <a:off x="5112060" y="4185084"/>
            <a:ext cx="3456384" cy="216024"/>
          </a:xfrm>
          <a:prstGeom prst="mathMinus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Минус 136"/>
          <p:cNvSpPr/>
          <p:nvPr/>
        </p:nvSpPr>
        <p:spPr>
          <a:xfrm rot="20897046">
            <a:off x="3206536" y="5718322"/>
            <a:ext cx="4194408" cy="227133"/>
          </a:xfrm>
          <a:prstGeom prst="mathMinus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Минус 137"/>
          <p:cNvSpPr/>
          <p:nvPr/>
        </p:nvSpPr>
        <p:spPr>
          <a:xfrm rot="523646">
            <a:off x="878160" y="2796950"/>
            <a:ext cx="2118683" cy="120806"/>
          </a:xfrm>
          <a:prstGeom prst="mathMinus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Минус 138"/>
          <p:cNvSpPr/>
          <p:nvPr/>
        </p:nvSpPr>
        <p:spPr>
          <a:xfrm rot="20137954">
            <a:off x="98760" y="2766964"/>
            <a:ext cx="887561" cy="199806"/>
          </a:xfrm>
          <a:prstGeom prst="mathMinus">
            <a:avLst>
              <a:gd name="adj1" fmla="val 23520"/>
            </a:avLst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Минус 139"/>
          <p:cNvSpPr/>
          <p:nvPr/>
        </p:nvSpPr>
        <p:spPr>
          <a:xfrm rot="14560464">
            <a:off x="-845326" y="3978147"/>
            <a:ext cx="3345821" cy="269856"/>
          </a:xfrm>
          <a:prstGeom prst="mathMinus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Минус 140"/>
          <p:cNvSpPr/>
          <p:nvPr/>
        </p:nvSpPr>
        <p:spPr>
          <a:xfrm>
            <a:off x="1187624" y="5157192"/>
            <a:ext cx="1728192" cy="144016"/>
          </a:xfrm>
          <a:prstGeom prst="mathMinus">
            <a:avLst>
              <a:gd name="adj1" fmla="val 38460"/>
            </a:avLst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Минус 142"/>
          <p:cNvSpPr/>
          <p:nvPr/>
        </p:nvSpPr>
        <p:spPr>
          <a:xfrm rot="1325511">
            <a:off x="1807730" y="4762025"/>
            <a:ext cx="1069507" cy="560851"/>
          </a:xfrm>
          <a:prstGeom prst="mathMinus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899592" y="18864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1475656" y="18864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1979712" y="18864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352927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Береги природу – она твой </a:t>
            </a:r>
            <a:r>
              <a:rPr lang="ru-RU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друг</a:t>
            </a:r>
            <a:r>
              <a:rPr lang="ru-RU" sz="2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.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тропинке ,по дорожке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Мимо ирисов иду 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 один цветочек, 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 одну травинку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не изомну.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значишь ты без трав и птиц 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без любви к пчеле жужжащей,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Без журавлей над хвойной чащей,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Без миловидных лисьих лиц ?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Когда поймешь ты наконец,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Врубаясь в мертвые природы 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, Человек – венец природы ,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без природы твой венец?!</a:t>
            </a:r>
          </a:p>
          <a:p>
            <a:pPr algn="ctr"/>
            <a:r>
              <a:rPr lang="ru-RU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Не губи.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Запрещается ходить по газонам ,чтобы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вытоптать растения , траву и почву.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вытаптывания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погибают все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Растения и насекомые </a:t>
            </a:r>
          </a:p>
          <a:p>
            <a:pPr algn="ctr"/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ПТИ.jpe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3810" t="5765" b="6392"/>
          <a:stretch>
            <a:fillRect/>
          </a:stretch>
        </p:blipFill>
        <p:spPr>
          <a:xfrm>
            <a:off x="6660233" y="620688"/>
            <a:ext cx="2088232" cy="3384376"/>
          </a:xfrm>
          <a:prstGeom prst="ellipse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" name="Рисунок 3" descr="ЦВЕТ.jpe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15291" t="4851" b="9051"/>
          <a:stretch>
            <a:fillRect/>
          </a:stretch>
        </p:blipFill>
        <p:spPr>
          <a:xfrm rot="10800000">
            <a:off x="179511" y="1916832"/>
            <a:ext cx="2474941" cy="4608510"/>
          </a:xfrm>
          <a:prstGeom prst="ellipse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01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623170" cy="6264696"/>
          </a:xfrm>
          <a:prstGeom prst="ellipse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55576" y="332656"/>
            <a:ext cx="8064896" cy="64633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Речка быстрая 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Речка быстрая, каменистая </a:t>
            </a:r>
          </a:p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нашей местности протекает.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волшебницей люди добрые</a:t>
            </a:r>
          </a:p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Эту речку величают .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Если в чем-то сомневаешься </a:t>
            </a:r>
          </a:p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Иль обидой горькой маешься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Ты к реке поспеши – все ей расскажи.</a:t>
            </a:r>
          </a:p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Льется песенка нашей реченьки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Задушевная и простая.</a:t>
            </a:r>
          </a:p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Только вслушаешься в эту музыку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Своего родного края.</a:t>
            </a:r>
          </a:p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а уедешь если надолго, 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Над рекою вспыхнет радуга,</a:t>
            </a:r>
          </a:p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Чтобы ты не  забывал тех, кого  любил</a:t>
            </a: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Малым рекам -  чистоту </a:t>
            </a:r>
          </a:p>
          <a:p>
            <a:pPr algn="ctr"/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Река до тех пор продолжает  оставаться </a:t>
            </a:r>
          </a:p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Рекой, пока её не лишат  возможности 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Сохранять жизнь в своем  русле.</a:t>
            </a:r>
            <a:endParaRPr lang="ru-RU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изайн 0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340768"/>
            <a:ext cx="2736304" cy="4824536"/>
          </a:xfrm>
          <a:prstGeom prst="ellipse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61555" y="0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Старичок </a:t>
            </a:r>
            <a:r>
              <a:rPr lang="ru-RU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лесовичок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Знаете ли вы, дети, как вести себя в природе, приходя гостем в лес ? 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412776"/>
            <a:ext cx="2880319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Нужно: </a:t>
            </a:r>
          </a:p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Развешивать кормушки.</a:t>
            </a:r>
          </a:p>
          <a:p>
            <a:pPr algn="ctr"/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Подкармливать животных.</a:t>
            </a:r>
          </a:p>
          <a:p>
            <a:pPr algn="ctr"/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Рассеивать семена растений.</a:t>
            </a:r>
          </a:p>
          <a:p>
            <a:pPr algn="ctr"/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Выращивать растения для букетов в огороде, цветнике, на балконе.</a:t>
            </a:r>
          </a:p>
          <a:p>
            <a:pPr algn="ctr"/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Убирать мусор и складывать его в специально отведенное место.</a:t>
            </a:r>
          </a:p>
          <a:p>
            <a:pPr algn="ctr"/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Знай , люби, </a:t>
            </a:r>
          </a:p>
          <a:p>
            <a:pPr algn="ctr"/>
            <a:r>
              <a:rPr lang="ru-RU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Береги природу !</a:t>
            </a:r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1052737"/>
            <a:ext cx="2952328" cy="96026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Нельзя : </a:t>
            </a:r>
            <a:endParaRPr lang="ru-RU" sz="14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Ломать ветки  деревьев и кустарников; </a:t>
            </a:r>
          </a:p>
          <a:p>
            <a:pPr algn="ctr"/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Разбрасывать мусор;</a:t>
            </a:r>
          </a:p>
          <a:p>
            <a:pPr algn="ctr"/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Разводить костры;</a:t>
            </a:r>
          </a:p>
          <a:p>
            <a:pPr algn="ctr"/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Ловить и убивать насекомых , разорять муравейники , гнезда пчел , шмелей , ос.</a:t>
            </a:r>
          </a:p>
          <a:p>
            <a:pPr algn="ctr"/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Гонять и убивать птиц.</a:t>
            </a:r>
          </a:p>
          <a:p>
            <a:pPr algn="ctr"/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Ловить и брать домой животных и их детёнышей ;</a:t>
            </a:r>
          </a:p>
          <a:p>
            <a:pPr algn="ctr"/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Шуметь и кричать , особенно в то время ,когда птицы высиживают и выкармливают  птенцов </a:t>
            </a:r>
            <a:r>
              <a:rPr lang="ru-RU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</a:t>
            </a:r>
          </a:p>
          <a:p>
            <a:pPr algn="ctr"/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Рвать растения и составлять из них букеты;</a:t>
            </a:r>
          </a:p>
          <a:p>
            <a:pPr algn="ctr"/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1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1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1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1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1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1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1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1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25981" y="4581128"/>
            <a:ext cx="248617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Воздух – отец </a:t>
            </a:r>
          </a:p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Вода – мать </a:t>
            </a:r>
          </a:p>
          <a:p>
            <a:pPr algn="ctr"/>
            <a:r>
              <a:rPr lang="ru-RU" sz="1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Земля -  дом </a:t>
            </a:r>
          </a:p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Роса  -национальное </a:t>
            </a:r>
          </a:p>
          <a:p>
            <a:pPr algn="ctr"/>
            <a:r>
              <a:rPr lang="ru-RU" sz="1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Сокровище.</a:t>
            </a:r>
            <a:endParaRPr lang="ru-RU" sz="1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итамин.jpeg"/>
          <p:cNvPicPr>
            <a:picLocks noChangeAspect="1"/>
          </p:cNvPicPr>
          <p:nvPr/>
        </p:nvPicPr>
        <p:blipFill>
          <a:blip r:embed="rId3" cstate="print"/>
          <a:srcRect l="9241" t="19631" b="8330"/>
          <a:stretch>
            <a:fillRect/>
          </a:stretch>
        </p:blipFill>
        <p:spPr>
          <a:xfrm rot="4943941">
            <a:off x="2592289" y="656874"/>
            <a:ext cx="3126285" cy="3759138"/>
          </a:xfrm>
          <a:prstGeom prst="ellipse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61555" y="188640"/>
            <a:ext cx="442089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Витаминная грядка 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огород у нас не плох</a:t>
            </a:r>
          </a:p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Есть морковка, кабачок 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Грядка свеклы и салата </a:t>
            </a:r>
          </a:p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Заходите к нам ребята ! 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1" y="1628800"/>
            <a:ext cx="2736304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Капуста : </a:t>
            </a:r>
          </a:p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Чудо – кочерыжку – </a:t>
            </a:r>
          </a:p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Сахарный хрусток </a:t>
            </a:r>
          </a:p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упаковала </a:t>
            </a:r>
          </a:p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сто один листок </a:t>
            </a:r>
          </a:p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Если развернете </a:t>
            </a:r>
          </a:p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 один листок, </a:t>
            </a:r>
          </a:p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Вы,  друзья , найдёте </a:t>
            </a:r>
          </a:p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Сахарный хрусток. </a:t>
            </a:r>
          </a:p>
          <a:p>
            <a:pPr algn="ctr"/>
            <a:endParaRPr lang="ru-RU" sz="1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Морковка :</a:t>
            </a:r>
          </a:p>
          <a:p>
            <a:pPr algn="ctr">
              <a:buFontTx/>
              <a:buChar char="-"/>
            </a:pP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Морковка , 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морковка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,</a:t>
            </a:r>
          </a:p>
          <a:p>
            <a:pPr algn="ctr">
              <a:buFontTx/>
              <a:buChar char="-"/>
            </a:pP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чему маскировка ?</a:t>
            </a:r>
          </a:p>
          <a:p>
            <a:pPr algn="ctr">
              <a:buFontTx/>
              <a:buChar char="-"/>
            </a:pP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Зачем с головою </a:t>
            </a:r>
          </a:p>
          <a:p>
            <a:pPr algn="ctr">
              <a:buFontTx/>
              <a:buChar char="-"/>
            </a:pP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Укрылась  ботвою? </a:t>
            </a:r>
          </a:p>
          <a:p>
            <a:pPr algn="ctr">
              <a:buFontTx/>
              <a:buChar char="-"/>
            </a:pP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Чтоб в гости ко мне </a:t>
            </a:r>
          </a:p>
          <a:p>
            <a:pPr algn="ctr">
              <a:buFontTx/>
              <a:buChar char="-"/>
            </a:pP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летали пичужки , </a:t>
            </a:r>
          </a:p>
          <a:p>
            <a:pPr algn="ctr">
              <a:buFontTx/>
              <a:buChar char="-"/>
            </a:pP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Чтоб гости меня </a:t>
            </a:r>
          </a:p>
          <a:p>
            <a:pPr algn="ctr">
              <a:buFontTx/>
              <a:buChar char="-"/>
            </a:pP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клевали в макушку. </a:t>
            </a:r>
          </a:p>
          <a:p>
            <a:pPr algn="ctr"/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1556792"/>
            <a:ext cx="3528392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Помидор :</a:t>
            </a:r>
          </a:p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Помидор , 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помидор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–</a:t>
            </a:r>
          </a:p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Огородный светофор !</a:t>
            </a:r>
          </a:p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Словно свежая листва ,</a:t>
            </a:r>
          </a:p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Был зелёным он сперва .</a:t>
            </a:r>
          </a:p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Созревая, он толстел ,</a:t>
            </a:r>
          </a:p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Округлялся и желтел .</a:t>
            </a:r>
          </a:p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сегодня    -   посмотри: </a:t>
            </a:r>
          </a:p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 горит красней зари: </a:t>
            </a:r>
          </a:p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Отключу я светофор  - </a:t>
            </a:r>
          </a:p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Съем созревший помидор !  </a:t>
            </a:r>
          </a:p>
          <a:p>
            <a:pPr algn="ctr"/>
            <a:endParaRPr lang="ru-RU" sz="1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Свекла </a:t>
            </a:r>
          </a:p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Алый сапог </a:t>
            </a:r>
          </a:p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земле  горит.</a:t>
            </a:r>
          </a:p>
          <a:p>
            <a:pPr algn="ctr"/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IMAG0061.JPG"/>
          <p:cNvPicPr>
            <a:picLocks noChangeAspect="1"/>
          </p:cNvPicPr>
          <p:nvPr/>
        </p:nvPicPr>
        <p:blipFill>
          <a:blip r:embed="rId4" cstate="print"/>
          <a:srcRect l="4596" r="16778" b="23422"/>
          <a:stretch>
            <a:fillRect/>
          </a:stretch>
        </p:blipFill>
        <p:spPr>
          <a:xfrm>
            <a:off x="3059832" y="4149080"/>
            <a:ext cx="2808312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уг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628800"/>
            <a:ext cx="5446776" cy="3557016"/>
          </a:xfrm>
          <a:prstGeom prst="ellipse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19877" y="188640"/>
            <a:ext cx="450424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Золотой луг</a:t>
            </a:r>
            <a:endParaRPr lang="ru-RU" sz="2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692696"/>
            <a:ext cx="676875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Наблюдение детьми жизни луга, устное описание травы и цветов </a:t>
            </a: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Чтение стихов , загадывание загадок . Подведение детей к выводу </a:t>
            </a:r>
          </a:p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необходимости бережного обращения к растениям.</a:t>
            </a: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Давай пройдёмся медленно по лугу</a:t>
            </a:r>
          </a:p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, здравствуй скажем каждому цветку !</a:t>
            </a: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должен над цветами наклонится</a:t>
            </a:r>
          </a:p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для того , чтоб рвать или срезать,</a:t>
            </a: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чтоб увидеть добрые их лица </a:t>
            </a:r>
          </a:p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доброе лицо им показать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80527" y="1844824"/>
            <a:ext cx="3672408" cy="575542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Одуванчик:</a:t>
            </a: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Носит одуванчик </a:t>
            </a:r>
          </a:p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Желтый сарафанчик.</a:t>
            </a: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Подрастёт  -  нарядится</a:t>
            </a:r>
          </a:p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беленькое платьице:</a:t>
            </a: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Легкое  , воздушное,</a:t>
            </a:r>
          </a:p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Ветерку послушное.</a:t>
            </a:r>
          </a:p>
          <a:p>
            <a:pPr algn="ctr"/>
            <a:endParaRPr lang="ru-RU" sz="1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Был цветочек золотой </a:t>
            </a: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неделю стал седой </a:t>
            </a:r>
          </a:p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денёчка через два </a:t>
            </a: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Облысела голова</a:t>
            </a: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/одуванчик /</a:t>
            </a:r>
          </a:p>
          <a:p>
            <a:pPr algn="ctr"/>
            <a:endParaRPr lang="ru-RU" sz="1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Когда идёшь тропинкою</a:t>
            </a: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Куда ни глянь в лугах </a:t>
            </a: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Белеют чудо  - шарики </a:t>
            </a: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стройных стебельках </a:t>
            </a: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/одуванчик / </a:t>
            </a:r>
          </a:p>
          <a:p>
            <a:pPr algn="ctr"/>
            <a:endParaRPr lang="ru-RU" sz="1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1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44208" y="1772816"/>
            <a:ext cx="2699792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Загадка :</a:t>
            </a: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по ковру идем с тобой, </a:t>
            </a:r>
          </a:p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Его никто не ткал.</a:t>
            </a: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 разостлался сам собой </a:t>
            </a:r>
          </a:p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синь , и жёлт , и бел ! </a:t>
            </a:r>
          </a:p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посеял одуванчик ? </a:t>
            </a: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/ ветер / </a:t>
            </a:r>
          </a:p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Солнце светит спозаранку </a:t>
            </a: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Всей земле улыбку шлёт</a:t>
            </a:r>
          </a:p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выходим на полянку,</a:t>
            </a: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Ручеёк в лесу поёт</a:t>
            </a:r>
          </a:p>
          <a:p>
            <a:pPr algn="ctr"/>
            <a:r>
              <a:rPr lang="ru-RU" sz="1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Ля-ля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, </a:t>
            </a:r>
            <a:r>
              <a:rPr lang="ru-RU" sz="1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ля-ля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, </a:t>
            </a:r>
            <a:r>
              <a:rPr lang="ru-RU" sz="1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ля-ля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Ля – </a:t>
            </a:r>
            <a:r>
              <a:rPr lang="ru-RU" sz="1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ля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,ля –</a:t>
            </a:r>
            <a:r>
              <a:rPr lang="ru-RU" sz="1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ля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,</a:t>
            </a: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все поём  - </a:t>
            </a: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Хорошо в краю родном !</a:t>
            </a:r>
          </a:p>
          <a:p>
            <a:pPr algn="ctr"/>
            <a:endParaRPr lang="ru-RU" sz="1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5517232"/>
            <a:ext cx="27363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Пионы – </a:t>
            </a:r>
            <a:r>
              <a:rPr lang="ru-RU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марьин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корень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Ирисы -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пикульник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0976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1475656" y="1052736"/>
            <a:ext cx="6120680" cy="4608512"/>
          </a:xfrm>
          <a:prstGeom prst="ellipse">
            <a:avLst/>
          </a:prstGeom>
          <a:ln>
            <a:noFill/>
          </a:ln>
          <a:effectLst>
            <a:glow rad="101600">
              <a:srgbClr val="FFFF00">
                <a:alpha val="60000"/>
              </a:srgbClr>
            </a:glo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148064" y="-387424"/>
            <a:ext cx="3995936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Лесная</a:t>
            </a:r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поляна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Здравствуй лес дремучий ,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Полный сказок и чудес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Ты о чем шумишь листвою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Ночью тёмной грозовой ?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ты шепчешь на заре ,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Весь в росе ,как в серебре ?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в глуши твоей томится ?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за зверь ? Какая птица ?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Всё  открой не утаи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Ты же видишь мы свои.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48681"/>
            <a:ext cx="396044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Птичий дом 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Птицы уничтожают насекомых и их личинок.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Они – лучшие помощники в борьбе за урожай.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Сберегают зерно, деревья ,больше птиц – меньше насекомых, выше урожай будем друзьями птиц !!!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Чтоб от вредных насекомых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Сады цветущие не гибли зря,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Всегда ,в любое время года 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Берегите птиц друзья ! </a:t>
            </a:r>
          </a:p>
          <a:p>
            <a:pPr algn="ctr"/>
            <a:endParaRPr lang="ru-RU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озёрах , и в пустынях , и в лесах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Если надо, птицы плавают и ходят ,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не надо , так летают в небесах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4077072"/>
            <a:ext cx="352839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Муравейник </a:t>
            </a:r>
          </a:p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Крошка – мошка ,муравей </a:t>
            </a:r>
          </a:p>
          <a:p>
            <a:pPr algn="ctr"/>
            <a:r>
              <a:rPr lang="ru-RU" sz="1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Почему он смелый?</a:t>
            </a:r>
          </a:p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него полно друзей</a:t>
            </a:r>
          </a:p>
          <a:p>
            <a:pPr algn="ctr"/>
            <a:r>
              <a:rPr lang="ru-RU" sz="1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Муравейник целый</a:t>
            </a:r>
            <a:endParaRPr lang="ru-RU" sz="1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941167"/>
            <a:ext cx="6644611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Тополь – король:</a:t>
            </a: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Самое могучее, старое дерево: тополь – король .</a:t>
            </a:r>
          </a:p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боится мороза . Его даже нельзя обхватить руками . Этому тополю много – </a:t>
            </a:r>
            <a:r>
              <a:rPr lang="ru-RU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много</a:t>
            </a:r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лет. А это дерево низкое ,маленькое ,тонкое. Это дерево – малышка .</a:t>
            </a:r>
          </a:p>
          <a:p>
            <a:pPr algn="ctr"/>
            <a:endParaRPr lang="ru-RU" sz="1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ро.jpe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 rot="4303524">
            <a:off x="1604840" y="1794120"/>
            <a:ext cx="2364853" cy="1674028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" name="Рисунок 2" descr="од.jpe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 rot="5097739">
            <a:off x="1476737" y="4768407"/>
            <a:ext cx="1722602" cy="1746810"/>
          </a:xfrm>
          <a:prstGeom prst="ellipse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" name="Рисунок 3" descr="полынь.jpe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 rot="21284797">
            <a:off x="841137" y="2921690"/>
            <a:ext cx="1785559" cy="1954870"/>
          </a:xfrm>
          <a:prstGeom prst="ellipse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95595" y="620688"/>
            <a:ext cx="5848405" cy="621708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E60A9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Лекарственная грядка</a:t>
            </a: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огонь  - а жжётся . Какую траву и слепой знает ?</a:t>
            </a:r>
          </a:p>
          <a:p>
            <a:pPr algn="ctr"/>
            <a:r>
              <a:rPr lang="ru-RU" sz="1600" b="1" spc="50" dirty="0" smtClean="0">
                <a:ln w="11430"/>
                <a:solidFill>
                  <a:srgbClr val="E60A9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Крапива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как отвлекающее средство при ревматизме и ломоте .Съедобна , годится для щей , салатов. Кровоостанавливающее средство. </a:t>
            </a:r>
          </a:p>
          <a:p>
            <a:pPr algn="ctr"/>
            <a:endParaRPr lang="ru-RU" sz="1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1600" b="1" spc="50" dirty="0" smtClean="0">
                <a:ln w="11430"/>
                <a:solidFill>
                  <a:srgbClr val="E60A9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Подорожник большой 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от 80060 тыс. семян клейкие семена прилипают к обуви и разносятся. Попутчик , порезник, </a:t>
            </a:r>
            <a:r>
              <a:rPr lang="ru-RU" sz="1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чирьева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трава. Лечит раны. Отхаркивающее средство . Успокаивающее, кровоостанавливающее и бактериостатическое действие.</a:t>
            </a:r>
          </a:p>
          <a:p>
            <a:pPr algn="ctr"/>
            <a:endParaRPr lang="ru-RU" sz="1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1600" b="1" spc="50" dirty="0" smtClean="0">
                <a:ln w="11430"/>
                <a:solidFill>
                  <a:srgbClr val="E60A9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Полынь горькая 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способствует  пищеварению , нормализует желчеотделение. Родовое название от греческого – здоровый .возбуждает аппетит , лечит </a:t>
            </a:r>
            <a:r>
              <a:rPr lang="ru-RU" sz="1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желудочно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–кишечные  заболевания.</a:t>
            </a:r>
          </a:p>
          <a:p>
            <a:pPr algn="ctr"/>
            <a:endParaRPr lang="ru-RU" sz="1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1600" b="1" spc="50" dirty="0" smtClean="0">
                <a:ln w="11430"/>
                <a:solidFill>
                  <a:srgbClr val="E60A9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Одуванчик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</a:t>
            </a:r>
            <a:r>
              <a:rPr lang="ru-RU" sz="1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желтомордик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, чертов подойник. Одно растение даёт 3 тысячи семян ! Настой корней применяют для возбуждения аппетита, улучшения пищеварения, желчегонное и как легкое слабительное .</a:t>
            </a:r>
          </a:p>
          <a:p>
            <a:pPr algn="ctr"/>
            <a:endParaRPr lang="ru-RU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1205</Words>
  <Application>Microsoft Office PowerPoint</Application>
  <PresentationFormat>Экран (4:3)</PresentationFormat>
  <Paragraphs>276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Мои документы</cp:lastModifiedBy>
  <cp:revision>56</cp:revision>
  <dcterms:created xsi:type="dcterms:W3CDTF">2014-03-25T10:38:08Z</dcterms:created>
  <dcterms:modified xsi:type="dcterms:W3CDTF">2015-04-09T04:33:10Z</dcterms:modified>
</cp:coreProperties>
</file>